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5" autoAdjust="0"/>
    <p:restoredTop sz="94660"/>
  </p:normalViewPr>
  <p:slideViewPr>
    <p:cSldViewPr>
      <p:cViewPr varScale="1">
        <p:scale>
          <a:sx n="69" d="100"/>
          <a:sy n="69" d="100"/>
        </p:scale>
        <p:origin x="-57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105400"/>
            <a:ext cx="7391400" cy="781050"/>
          </a:xfrm>
        </p:spPr>
        <p:txBody>
          <a:bodyPr/>
          <a:lstStyle>
            <a:lvl1pPr>
              <a:defRPr b="0">
                <a:solidFill>
                  <a:schemeClr val="tx2"/>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47800" y="5867400"/>
            <a:ext cx="6629400" cy="457200"/>
          </a:xfrm>
        </p:spPr>
        <p:txBody>
          <a:bodyPr/>
          <a:lstStyle>
            <a:lvl1pPr marL="0" indent="0" algn="ctr">
              <a:buFontTx/>
              <a:buNone/>
              <a:defRPr b="1">
                <a:solidFill>
                  <a:schemeClr val="tx2"/>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solidFill>
                  <a:schemeClr val="tx1"/>
                </a:solidFill>
              </a:defRPr>
            </a:lvl1pPr>
          </a:lstStyle>
          <a:p>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solidFill>
                  <a:schemeClr val="tx1"/>
                </a:solidFill>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solidFill>
                  <a:schemeClr val="tx1"/>
                </a:solidFill>
              </a:defRPr>
            </a:lvl1pPr>
          </a:lstStyle>
          <a:p>
            <a:fld id="{C2DE0EE2-AA8B-44EC-B14C-5EF1FB83D3C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A35C7B-1A41-43C5-BDA6-09B7882FB13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353AEA-8ADD-4B0E-99D8-AA28F60E1E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CAF983-6AC9-4AAE-9B21-641AD36D0B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37F6D2-DE00-4EEA-B5DD-AEA54814E60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80C5DF-2E6C-4B68-B701-CEFEE34CBA3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2D2351-08CF-4478-9E51-FBCB9B7C22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412B88B-8615-4B3C-A2DA-B169B80912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A66A7F-9974-4E58-8C99-DBA0142472A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290920-6903-4485-8293-8C07B59C931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13F39C-920D-4301-88D5-843C9CCD2D8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61A82D9A-363E-4A74-9307-94C5F2007B9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1"/>
          </a:solidFill>
          <a:latin typeface="+mj-lt"/>
          <a:ea typeface="+mj-ea"/>
          <a:cs typeface="+mj-cs"/>
        </a:defRPr>
      </a:lvl1pPr>
      <a:lvl2pPr algn="ctr" rtl="0" eaLnBrk="1" fontAlgn="base" hangingPunct="1">
        <a:spcBef>
          <a:spcPct val="0"/>
        </a:spcBef>
        <a:spcAft>
          <a:spcPct val="0"/>
        </a:spcAft>
        <a:defRPr sz="4400" b="1">
          <a:solidFill>
            <a:schemeClr val="tx1"/>
          </a:solidFill>
          <a:latin typeface="Arial" charset="0"/>
        </a:defRPr>
      </a:lvl2pPr>
      <a:lvl3pPr algn="ctr" rtl="0" eaLnBrk="1" fontAlgn="base" hangingPunct="1">
        <a:spcBef>
          <a:spcPct val="0"/>
        </a:spcBef>
        <a:spcAft>
          <a:spcPct val="0"/>
        </a:spcAft>
        <a:defRPr sz="4400" b="1">
          <a:solidFill>
            <a:schemeClr val="tx1"/>
          </a:solidFill>
          <a:latin typeface="Arial" charset="0"/>
        </a:defRPr>
      </a:lvl3pPr>
      <a:lvl4pPr algn="ctr" rtl="0" eaLnBrk="1" fontAlgn="base" hangingPunct="1">
        <a:spcBef>
          <a:spcPct val="0"/>
        </a:spcBef>
        <a:spcAft>
          <a:spcPct val="0"/>
        </a:spcAft>
        <a:defRPr sz="4400" b="1">
          <a:solidFill>
            <a:schemeClr val="tx1"/>
          </a:solidFill>
          <a:latin typeface="Arial" charset="0"/>
        </a:defRPr>
      </a:lvl4pPr>
      <a:lvl5pPr algn="ctr" rtl="0" eaLnBrk="1" fontAlgn="base" hangingPunct="1">
        <a:spcBef>
          <a:spcPct val="0"/>
        </a:spcBef>
        <a:spcAft>
          <a:spcPct val="0"/>
        </a:spcAft>
        <a:defRPr sz="4400" b="1">
          <a:solidFill>
            <a:schemeClr val="tx1"/>
          </a:solidFill>
          <a:latin typeface="Arial" charset="0"/>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Brady_Handgun_Violence_Prevention_Act" TargetMode="External"/><Relationship Id="rId3" Type="http://schemas.openxmlformats.org/officeDocument/2006/relationships/hyperlink" Target="http://www.justfacts.com/guncontrol.asp" TargetMode="External"/><Relationship Id="rId7" Type="http://schemas.openxmlformats.org/officeDocument/2006/relationships/hyperlink" Target="http://www.cdc.gov/mmwr/preview/mmwrhtml/00046149.htm" TargetMode="External"/><Relationship Id="rId2" Type="http://schemas.openxmlformats.org/officeDocument/2006/relationships/hyperlink" Target="http://www.awesomelibrary.org/guncontrol.html" TargetMode="External"/><Relationship Id="rId1" Type="http://schemas.openxmlformats.org/officeDocument/2006/relationships/slideLayout" Target="../slideLayouts/slideLayout2.xml"/><Relationship Id="rId6" Type="http://schemas.openxmlformats.org/officeDocument/2006/relationships/hyperlink" Target="http://www.buzzle.com/articals/pros-and-cons-of-gun-control.html" TargetMode="External"/><Relationship Id="rId11" Type="http://schemas.openxmlformats.org/officeDocument/2006/relationships/hyperlink" Target="http://www.ichv.org/Statistics.htm" TargetMode="External"/><Relationship Id="rId5" Type="http://schemas.openxmlformats.org/officeDocument/2006/relationships/hyperlink" Target="http://www.howtodothings.com/sports-recreation/understand-the-pros-and-cons-of-gun-control" TargetMode="External"/><Relationship Id="rId10" Type="http://schemas.openxmlformats.org/officeDocument/2006/relationships/hyperlink" Target="http://www.benbest.com/lifeext/murder.html" TargetMode="External"/><Relationship Id="rId4" Type="http://schemas.openxmlformats.org/officeDocument/2006/relationships/hyperlink" Target="http://www.guninformation.org/" TargetMode="External"/><Relationship Id="rId9" Type="http://schemas.openxmlformats.org/officeDocument/2006/relationships/hyperlink" Target="http://www.kc3.com/editorial/40reason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962400"/>
            <a:ext cx="7391400" cy="857250"/>
          </a:xfrm>
        </p:spPr>
        <p:txBody>
          <a:bodyPr/>
          <a:lstStyle/>
          <a:p>
            <a:pPr algn="l"/>
            <a:r>
              <a:rPr lang="en-US" sz="6600" dirty="0" smtClean="0">
                <a:solidFill>
                  <a:schemeClr val="accent4">
                    <a:lumMod val="10000"/>
                  </a:schemeClr>
                </a:solidFill>
                <a:latin typeface="+mn-lt"/>
              </a:rPr>
              <a:t>Gun Control</a:t>
            </a:r>
            <a:r>
              <a:rPr lang="en-US" sz="2400" dirty="0" smtClean="0"/>
              <a:t/>
            </a:r>
            <a:br>
              <a:rPr lang="en-US" sz="2400" dirty="0" smtClean="0"/>
            </a:br>
            <a:endParaRPr lang="en-US" sz="2400" dirty="0"/>
          </a:p>
        </p:txBody>
      </p:sp>
      <p:sp>
        <p:nvSpPr>
          <p:cNvPr id="2051" name="Rectangle 3"/>
          <p:cNvSpPr>
            <a:spLocks noGrp="1" noChangeArrowheads="1"/>
          </p:cNvSpPr>
          <p:nvPr>
            <p:ph type="subTitle" idx="1"/>
          </p:nvPr>
        </p:nvSpPr>
        <p:spPr>
          <a:xfrm>
            <a:off x="1524000" y="4953000"/>
            <a:ext cx="6629400" cy="1752600"/>
          </a:xfrm>
        </p:spPr>
        <p:txBody>
          <a:bodyPr/>
          <a:lstStyle/>
          <a:p>
            <a:pPr>
              <a:lnSpc>
                <a:spcPct val="80000"/>
              </a:lnSpc>
            </a:pPr>
            <a:r>
              <a:rPr lang="en-US" sz="2800" dirty="0" smtClean="0"/>
              <a:t>Jose </a:t>
            </a:r>
            <a:r>
              <a:rPr lang="en-US" sz="2800" dirty="0" smtClean="0"/>
              <a:t>Ortiz</a:t>
            </a:r>
          </a:p>
          <a:p>
            <a:pPr>
              <a:lnSpc>
                <a:spcPct val="80000"/>
              </a:lnSpc>
            </a:pPr>
            <a:r>
              <a:rPr lang="en-US" sz="2800" dirty="0" smtClean="0"/>
              <a:t>Penn State Hazelton</a:t>
            </a:r>
          </a:p>
          <a:p>
            <a:pPr>
              <a:lnSpc>
                <a:spcPct val="80000"/>
              </a:lnSpc>
            </a:pPr>
            <a:r>
              <a:rPr lang="en-US" sz="2800" dirty="0" smtClean="0"/>
              <a:t>CAS 100 Speech and Communication</a:t>
            </a:r>
          </a:p>
          <a:p>
            <a:pPr>
              <a:lnSpc>
                <a:spcPct val="80000"/>
              </a:lnSpc>
            </a:pPr>
            <a:r>
              <a:rPr lang="en-US" sz="2800" dirty="0" smtClean="0"/>
              <a:t>11/11/09</a:t>
            </a:r>
          </a:p>
          <a:p>
            <a:pPr algn="r">
              <a:lnSpc>
                <a:spcPct val="80000"/>
              </a:lnSpc>
            </a:pP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Biblography</a:t>
            </a:r>
            <a:endParaRPr lang="en-US" dirty="0"/>
          </a:p>
        </p:txBody>
      </p:sp>
      <p:sp>
        <p:nvSpPr>
          <p:cNvPr id="3" name="Content Placeholder 2"/>
          <p:cNvSpPr>
            <a:spLocks noGrp="1"/>
          </p:cNvSpPr>
          <p:nvPr>
            <p:ph idx="1"/>
          </p:nvPr>
        </p:nvSpPr>
        <p:spPr>
          <a:ln>
            <a:solidFill>
              <a:schemeClr val="tx1"/>
            </a:solidFill>
          </a:ln>
        </p:spPr>
        <p:txBody>
          <a:bodyPr/>
          <a:lstStyle/>
          <a:p>
            <a:pPr lvl="0"/>
            <a:r>
              <a:rPr lang="en-US" sz="2200" u="sng" dirty="0" smtClean="0">
                <a:solidFill>
                  <a:schemeClr val="bg2"/>
                </a:solidFill>
                <a:hlinkClick r:id="rId2"/>
              </a:rPr>
              <a:t>http://www.awesomelibrary.org/guncontrol.html</a:t>
            </a:r>
            <a:endParaRPr lang="en-US" sz="2200" dirty="0" smtClean="0"/>
          </a:p>
          <a:p>
            <a:pPr lvl="0"/>
            <a:r>
              <a:rPr lang="en-US" sz="2200" u="sng" dirty="0" smtClean="0">
                <a:hlinkClick r:id="rId3"/>
              </a:rPr>
              <a:t>http://www.justfacts.com/guncontrol.asp</a:t>
            </a:r>
            <a:endParaRPr lang="en-US" sz="2200" dirty="0" smtClean="0"/>
          </a:p>
          <a:p>
            <a:pPr lvl="0"/>
            <a:r>
              <a:rPr lang="en-US" sz="2200" u="sng" dirty="0" smtClean="0">
                <a:hlinkClick r:id="rId4"/>
              </a:rPr>
              <a:t>http://www.guninformation.org/</a:t>
            </a:r>
            <a:endParaRPr lang="en-US" sz="2200" dirty="0" smtClean="0"/>
          </a:p>
          <a:p>
            <a:pPr lvl="0"/>
            <a:r>
              <a:rPr lang="en-US" sz="2200" u="sng" dirty="0" smtClean="0">
                <a:hlinkClick r:id="rId5"/>
              </a:rPr>
              <a:t>http://www.howtodothings.com/sports-recreation/understand-the-pros-and-cons-of-gun-control</a:t>
            </a:r>
            <a:endParaRPr lang="en-US" sz="2200" dirty="0" smtClean="0"/>
          </a:p>
          <a:p>
            <a:pPr lvl="0"/>
            <a:r>
              <a:rPr lang="en-US" sz="2200" u="sng" dirty="0" smtClean="0">
                <a:hlinkClick r:id="rId6"/>
              </a:rPr>
              <a:t>http://www.buzzle.com/articals/pros-and-cons-of-gun-control.html</a:t>
            </a:r>
            <a:endParaRPr lang="en-US" sz="2200" dirty="0" smtClean="0"/>
          </a:p>
          <a:p>
            <a:pPr lvl="0"/>
            <a:r>
              <a:rPr lang="en-US" sz="2200" u="sng" dirty="0" smtClean="0">
                <a:hlinkClick r:id="rId7"/>
              </a:rPr>
              <a:t>http://www.cdc.gov/mmwr/preview/mmwrhtml/00046149.htm</a:t>
            </a:r>
            <a:endParaRPr lang="en-US" sz="2200" dirty="0" smtClean="0"/>
          </a:p>
          <a:p>
            <a:pPr lvl="0"/>
            <a:r>
              <a:rPr lang="en-US" sz="2200" u="sng" dirty="0" smtClean="0">
                <a:hlinkClick r:id="rId8"/>
              </a:rPr>
              <a:t>http://en.wikipedia.org/wiki/Brady_Handgun_Violence_Prevention_Act</a:t>
            </a:r>
            <a:endParaRPr lang="en-US" sz="2200" dirty="0" smtClean="0"/>
          </a:p>
          <a:p>
            <a:pPr lvl="0"/>
            <a:r>
              <a:rPr lang="en-US" sz="2200" u="sng" dirty="0" smtClean="0">
                <a:hlinkClick r:id="rId9"/>
              </a:rPr>
              <a:t>http://www.kc3.com/editorial/40reasons.htm</a:t>
            </a:r>
            <a:endParaRPr lang="en-US" sz="2200" dirty="0" smtClean="0"/>
          </a:p>
          <a:p>
            <a:pPr lvl="0"/>
            <a:r>
              <a:rPr lang="en-US" sz="2200" u="sng" dirty="0" smtClean="0">
                <a:hlinkClick r:id="rId10"/>
              </a:rPr>
              <a:t>http://www.benbest.com/lifeext/murder.html</a:t>
            </a:r>
            <a:endParaRPr lang="en-US" sz="2200" dirty="0" smtClean="0"/>
          </a:p>
          <a:p>
            <a:pPr lvl="0"/>
            <a:r>
              <a:rPr lang="en-US" sz="2200" u="sng" dirty="0" smtClean="0">
                <a:hlinkClick r:id="rId11"/>
              </a:rPr>
              <a:t>http://www.ichv.org/Statistics.htm</a:t>
            </a:r>
            <a:endParaRPr lang="en-US" sz="2200" dirty="0" smtClean="0"/>
          </a:p>
          <a:p>
            <a:pPr>
              <a:buNone/>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Constitution</a:t>
            </a:r>
          </a:p>
          <a:p>
            <a:r>
              <a:rPr lang="en-US" dirty="0" smtClean="0"/>
              <a:t>Brady bill &amp; Assault Weapons Ban</a:t>
            </a:r>
          </a:p>
          <a:p>
            <a:r>
              <a:rPr lang="en-US" dirty="0" smtClean="0"/>
              <a:t>Murder by numbers</a:t>
            </a:r>
          </a:p>
          <a:p>
            <a:r>
              <a:rPr lang="en-US" dirty="0" smtClean="0"/>
              <a:t>Firearms=suicides</a:t>
            </a:r>
          </a:p>
          <a:p>
            <a:r>
              <a:rPr lang="en-US" dirty="0" smtClean="0"/>
              <a:t>Decrease of deaths</a:t>
            </a:r>
          </a:p>
          <a:p>
            <a:r>
              <a:rPr lang="en-US" dirty="0" smtClean="0"/>
              <a:t>Accidents from </a:t>
            </a:r>
            <a:r>
              <a:rPr lang="en-US" dirty="0" smtClean="0"/>
              <a:t>happening</a:t>
            </a:r>
            <a:endParaRPr lang="en-US" dirty="0" smtClean="0"/>
          </a:p>
          <a:p>
            <a:r>
              <a:rPr lang="en-US" dirty="0" smtClean="0"/>
              <a:t>conclusion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“A well regulated militia, being necessary to the security of a free state, the right of the people to keep and bear arms, shall not be infringed”</a:t>
            </a:r>
          </a:p>
          <a:p>
            <a:r>
              <a:rPr lang="en-US" dirty="0" smtClean="0"/>
              <a:t>This is basically saying that it is ok for people to own guns no matter who you </a:t>
            </a:r>
            <a:r>
              <a:rPr lang="en-US" dirty="0" smtClean="0"/>
              <a:t>are</a:t>
            </a:r>
          </a:p>
          <a:p>
            <a:r>
              <a:rPr lang="en-US" dirty="0" smtClean="0"/>
              <a:t>Also stating that people are allowed to buy guns for self-defense</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629400" cy="685800"/>
          </a:xfrm>
        </p:spPr>
        <p:txBody>
          <a:bodyPr/>
          <a:lstStyle/>
          <a:p>
            <a:pPr algn="ctr"/>
            <a:r>
              <a:rPr lang="en-US" sz="3600" dirty="0" smtClean="0"/>
              <a:t>Murder by Numbers</a:t>
            </a:r>
            <a:endParaRPr lang="en-US" sz="3600" dirty="0"/>
          </a:p>
        </p:txBody>
      </p:sp>
      <p:pic>
        <p:nvPicPr>
          <p:cNvPr id="5" name="Content Placeholder 4" descr="00001168.gif"/>
          <p:cNvPicPr>
            <a:picLocks noGrp="1" noChangeAspect="1"/>
          </p:cNvPicPr>
          <p:nvPr>
            <p:ph idx="1"/>
          </p:nvPr>
        </p:nvPicPr>
        <p:blipFill>
          <a:blip r:embed="rId2" cstate="print"/>
          <a:stretch>
            <a:fillRect/>
          </a:stretch>
        </p:blipFill>
        <p:spPr>
          <a:xfrm>
            <a:off x="3657600" y="1143000"/>
            <a:ext cx="5181600" cy="5715000"/>
          </a:xfrm>
        </p:spPr>
      </p:pic>
      <p:sp>
        <p:nvSpPr>
          <p:cNvPr id="4" name="Text Placeholder 3"/>
          <p:cNvSpPr>
            <a:spLocks noGrp="1"/>
          </p:cNvSpPr>
          <p:nvPr>
            <p:ph type="body" sz="half" idx="2"/>
          </p:nvPr>
        </p:nvSpPr>
        <p:spPr>
          <a:xfrm>
            <a:off x="381000" y="1143001"/>
            <a:ext cx="3276600" cy="5715000"/>
          </a:xfrm>
        </p:spPr>
        <p:txBody>
          <a:bodyPr/>
          <a:lstStyle/>
          <a:p>
            <a:pPr>
              <a:buFont typeface="Arial" pitchFamily="34" charset="0"/>
              <a:buChar char="•"/>
            </a:pPr>
            <a:r>
              <a:rPr lang="en-US" sz="1800" dirty="0" smtClean="0"/>
              <a:t>In 1997, out of the 15,289 murders in the United States, 10,369 were committed  by firearms</a:t>
            </a:r>
          </a:p>
          <a:p>
            <a:pPr>
              <a:buFont typeface="Arial" pitchFamily="34" charset="0"/>
              <a:buChar char="•"/>
            </a:pPr>
            <a:r>
              <a:rPr lang="en-US" sz="1800" dirty="0" smtClean="0"/>
              <a:t>In that same year out of the 7,927,000 violent crimes that took place, 691,000 were committed by firearms</a:t>
            </a:r>
          </a:p>
          <a:p>
            <a:pPr>
              <a:buFont typeface="Arial" pitchFamily="34" charset="0"/>
              <a:buChar char="•"/>
            </a:pPr>
            <a:r>
              <a:rPr lang="en-US" sz="1800" dirty="0" smtClean="0"/>
              <a:t>In 2006, there were</a:t>
            </a:r>
            <a:r>
              <a:rPr lang="en-US" sz="1800" b="1" dirty="0" smtClean="0"/>
              <a:t> </a:t>
            </a:r>
            <a:r>
              <a:rPr lang="en-US" sz="1800" dirty="0" smtClean="0"/>
              <a:t>30,896 gun deaths in the U.S: 12,791 homicides (41% of total deaths), 16,883 suicides (55% of total deaths), 642 unintentional shootings (2% of total deaths), 360 from legal intervention (1.2% of total deaths) and 220 from undetermined intent (.8% of total deaths). </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a:t>
            </a:r>
            <a:endParaRPr lang="en-US" dirty="0"/>
          </a:p>
        </p:txBody>
      </p:sp>
      <p:sp>
        <p:nvSpPr>
          <p:cNvPr id="3" name="Content Placeholder 2"/>
          <p:cNvSpPr>
            <a:spLocks noGrp="1"/>
          </p:cNvSpPr>
          <p:nvPr>
            <p:ph idx="1"/>
          </p:nvPr>
        </p:nvSpPr>
        <p:spPr>
          <a:xfrm>
            <a:off x="457200" y="1219200"/>
            <a:ext cx="8229600" cy="5638800"/>
          </a:xfrm>
        </p:spPr>
        <p:txBody>
          <a:bodyPr/>
          <a:lstStyle/>
          <a:p>
            <a:r>
              <a:rPr lang="en-US" dirty="0" smtClean="0"/>
              <a:t>One of the major uses of firearms is suicide</a:t>
            </a:r>
          </a:p>
          <a:p>
            <a:r>
              <a:rPr lang="en-US" dirty="0" smtClean="0"/>
              <a:t>When owning a gun, people tend to use it when they are depressed, emotionally unstable, or experiencing psychological or physical stress</a:t>
            </a:r>
          </a:p>
          <a:p>
            <a:r>
              <a:rPr lang="en-US" dirty="0" smtClean="0"/>
              <a:t>Mostly males choose firearms as an act of </a:t>
            </a:r>
            <a:r>
              <a:rPr lang="en-US" dirty="0" smtClean="0"/>
              <a:t>suicide</a:t>
            </a:r>
          </a:p>
          <a:p>
            <a:r>
              <a:rPr lang="en-US" dirty="0" smtClean="0"/>
              <a:t>Also some kids/teenagers uses guns for suicide when in the house</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The start</a:t>
            </a:r>
            <a:endParaRPr lang="en-US" dirty="0"/>
          </a:p>
        </p:txBody>
      </p:sp>
      <p:sp>
        <p:nvSpPr>
          <p:cNvPr id="3" name="Text Placeholder 2"/>
          <p:cNvSpPr>
            <a:spLocks noGrp="1"/>
          </p:cNvSpPr>
          <p:nvPr>
            <p:ph type="body" idx="1"/>
          </p:nvPr>
        </p:nvSpPr>
        <p:spPr>
          <a:xfrm>
            <a:off x="457200" y="1143000"/>
            <a:ext cx="4040188" cy="639762"/>
          </a:xfrm>
        </p:spPr>
        <p:txBody>
          <a:bodyPr/>
          <a:lstStyle/>
          <a:p>
            <a:r>
              <a:rPr lang="en-US" dirty="0" smtClean="0"/>
              <a:t>The Brady Bill</a:t>
            </a:r>
            <a:endParaRPr lang="en-US" dirty="0"/>
          </a:p>
        </p:txBody>
      </p:sp>
      <p:sp>
        <p:nvSpPr>
          <p:cNvPr id="4" name="Content Placeholder 3"/>
          <p:cNvSpPr>
            <a:spLocks noGrp="1"/>
          </p:cNvSpPr>
          <p:nvPr>
            <p:ph sz="half" idx="2"/>
          </p:nvPr>
        </p:nvSpPr>
        <p:spPr>
          <a:xfrm>
            <a:off x="457200" y="1828800"/>
            <a:ext cx="4040188" cy="3951288"/>
          </a:xfrm>
        </p:spPr>
        <p:txBody>
          <a:bodyPr/>
          <a:lstStyle/>
          <a:p>
            <a:r>
              <a:rPr lang="en-US" sz="1800" dirty="0" smtClean="0"/>
              <a:t>The Brady Bill is a law that requires a five working day period for handgun purchases</a:t>
            </a:r>
          </a:p>
          <a:p>
            <a:r>
              <a:rPr lang="en-US" sz="1800" dirty="0" smtClean="0"/>
              <a:t>From </a:t>
            </a:r>
            <a:r>
              <a:rPr lang="en-US" sz="1800" dirty="0" smtClean="0"/>
              <a:t>1994 through 2008, 1.8 million attempted firearm purchases were blocked by the Brady background check system. </a:t>
            </a:r>
          </a:p>
          <a:p>
            <a:r>
              <a:rPr lang="en-US" sz="1800" dirty="0" smtClean="0"/>
              <a:t>For checks done by the FBI in 2008, felons accounted for 56 percent of denials and fugitives from justice accounted for 13 percent of denials. </a:t>
            </a:r>
          </a:p>
          <a:p>
            <a:r>
              <a:rPr lang="en-US" sz="1800" dirty="0" smtClean="0"/>
              <a:t>In April 2009, the FBI announced it had completed its 100 millionth NICS approval since its inception 10 years before</a:t>
            </a:r>
            <a:endParaRPr lang="en-US" sz="1800" dirty="0"/>
          </a:p>
        </p:txBody>
      </p:sp>
      <p:sp>
        <p:nvSpPr>
          <p:cNvPr id="5" name="Text Placeholder 4"/>
          <p:cNvSpPr>
            <a:spLocks noGrp="1"/>
          </p:cNvSpPr>
          <p:nvPr>
            <p:ph type="body" sz="quarter" idx="3"/>
          </p:nvPr>
        </p:nvSpPr>
        <p:spPr>
          <a:xfrm>
            <a:off x="4648200" y="1143000"/>
            <a:ext cx="4041775" cy="639762"/>
          </a:xfrm>
        </p:spPr>
        <p:txBody>
          <a:bodyPr/>
          <a:lstStyle/>
          <a:p>
            <a:r>
              <a:rPr lang="en-US" dirty="0" smtClean="0"/>
              <a:t>Assault Weapons Ban</a:t>
            </a:r>
            <a:endParaRPr lang="en-US" dirty="0"/>
          </a:p>
        </p:txBody>
      </p:sp>
      <p:sp>
        <p:nvSpPr>
          <p:cNvPr id="6" name="Content Placeholder 5"/>
          <p:cNvSpPr>
            <a:spLocks noGrp="1"/>
          </p:cNvSpPr>
          <p:nvPr>
            <p:ph sz="quarter" idx="4"/>
          </p:nvPr>
        </p:nvSpPr>
        <p:spPr>
          <a:xfrm>
            <a:off x="4648200" y="1828800"/>
            <a:ext cx="4041775" cy="3951288"/>
          </a:xfrm>
        </p:spPr>
        <p:txBody>
          <a:bodyPr/>
          <a:lstStyle/>
          <a:p>
            <a:r>
              <a:rPr lang="en-US" sz="1800" dirty="0" smtClean="0"/>
              <a:t>This bill was created in 1994</a:t>
            </a:r>
          </a:p>
          <a:p>
            <a:r>
              <a:rPr lang="en-US" sz="1800" dirty="0" smtClean="0"/>
              <a:t>This bill banned the manufacture, possession, and importation of semiautomatic assault weapons for civil use</a:t>
            </a:r>
          </a:p>
          <a:p>
            <a:r>
              <a:rPr lang="en-US" sz="1800" dirty="0" smtClean="0"/>
              <a:t>Some weapons that were included in this bill were bayonet mount, grenade launchers, and pistol grips.</a:t>
            </a:r>
          </a:p>
          <a:p>
            <a:r>
              <a:rPr lang="en-US" sz="1800" dirty="0" smtClean="0"/>
              <a:t>Since bill was enact 19 of the deadliest assault weapons are harder to find on the streets</a:t>
            </a:r>
          </a:p>
          <a:p>
            <a:r>
              <a:rPr lang="en-US" sz="1800" dirty="0" smtClean="0"/>
              <a:t>Less then 1% of homicides involved an assault weapon since bill was enact</a:t>
            </a:r>
          </a:p>
          <a:p>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Rates</a:t>
            </a:r>
            <a:endParaRPr lang="en-US" dirty="0"/>
          </a:p>
        </p:txBody>
      </p:sp>
      <p:sp>
        <p:nvSpPr>
          <p:cNvPr id="3" name="Text Placeholder 2"/>
          <p:cNvSpPr>
            <a:spLocks noGrp="1"/>
          </p:cNvSpPr>
          <p:nvPr>
            <p:ph type="body" idx="1"/>
          </p:nvPr>
        </p:nvSpPr>
        <p:spPr/>
        <p:txBody>
          <a:bodyPr/>
          <a:lstStyle/>
          <a:p>
            <a:r>
              <a:rPr lang="en-US" dirty="0" smtClean="0"/>
              <a:t>Decreasing Deaths</a:t>
            </a:r>
            <a:endParaRPr lang="en-US" dirty="0"/>
          </a:p>
        </p:txBody>
      </p:sp>
      <p:sp>
        <p:nvSpPr>
          <p:cNvPr id="4" name="Content Placeholder 3"/>
          <p:cNvSpPr>
            <a:spLocks noGrp="1"/>
          </p:cNvSpPr>
          <p:nvPr>
            <p:ph sz="half" idx="2"/>
          </p:nvPr>
        </p:nvSpPr>
        <p:spPr/>
        <p:txBody>
          <a:bodyPr/>
          <a:lstStyle/>
          <a:p>
            <a:r>
              <a:rPr lang="en-US" dirty="0" smtClean="0"/>
              <a:t>Not owning guns will decrease the number of deaths in the world</a:t>
            </a:r>
          </a:p>
          <a:p>
            <a:r>
              <a:rPr lang="en-US" dirty="0" smtClean="0"/>
              <a:t>The Brady bill and Assault weapon ban have been helping reducing the amount of </a:t>
            </a:r>
            <a:r>
              <a:rPr lang="en-US" smtClean="0"/>
              <a:t>deaths per year. </a:t>
            </a:r>
            <a:endParaRPr lang="en-US" dirty="0"/>
          </a:p>
        </p:txBody>
      </p:sp>
      <p:sp>
        <p:nvSpPr>
          <p:cNvPr id="5" name="Text Placeholder 4"/>
          <p:cNvSpPr>
            <a:spLocks noGrp="1"/>
          </p:cNvSpPr>
          <p:nvPr>
            <p:ph type="body" sz="quarter" idx="3"/>
          </p:nvPr>
        </p:nvSpPr>
        <p:spPr/>
        <p:txBody>
          <a:bodyPr/>
          <a:lstStyle/>
          <a:p>
            <a:r>
              <a:rPr lang="en-US" dirty="0" smtClean="0"/>
              <a:t>Avoiding Accidents</a:t>
            </a:r>
            <a:endParaRPr lang="en-US" dirty="0"/>
          </a:p>
        </p:txBody>
      </p:sp>
      <p:sp>
        <p:nvSpPr>
          <p:cNvPr id="6" name="Content Placeholder 5"/>
          <p:cNvSpPr>
            <a:spLocks noGrp="1"/>
          </p:cNvSpPr>
          <p:nvPr>
            <p:ph sz="quarter" idx="4"/>
          </p:nvPr>
        </p:nvSpPr>
        <p:spPr/>
        <p:txBody>
          <a:bodyPr/>
          <a:lstStyle/>
          <a:p>
            <a:r>
              <a:rPr lang="en-US" dirty="0" smtClean="0"/>
              <a:t>People who have guns that are not experienced are most likely to have an accident with a gun</a:t>
            </a:r>
          </a:p>
          <a:p>
            <a:r>
              <a:rPr lang="en-US" dirty="0" smtClean="0"/>
              <a:t>Children that are in a household with a gun are also likely to have an accident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3" name="Content Placeholder 2"/>
          <p:cNvSpPr>
            <a:spLocks noGrp="1"/>
          </p:cNvSpPr>
          <p:nvPr>
            <p:ph idx="1"/>
          </p:nvPr>
        </p:nvSpPr>
        <p:spPr>
          <a:xfrm>
            <a:off x="457200" y="1219200"/>
            <a:ext cx="8229600" cy="5638800"/>
          </a:xfrm>
        </p:spPr>
        <p:txBody>
          <a:bodyPr/>
          <a:lstStyle/>
          <a:p>
            <a:pPr>
              <a:buNone/>
            </a:pPr>
            <a:r>
              <a:rPr lang="en-US" dirty="0" smtClean="0"/>
              <a:t>   The fact that we have so many gangs and hate groups that rely on guns for protection are affecting the kids for the future. </a:t>
            </a:r>
          </a:p>
          <a:p>
            <a:pPr>
              <a:buNone/>
            </a:pPr>
            <a:r>
              <a:rPr lang="en-US" dirty="0" smtClean="0"/>
              <a:t> </a:t>
            </a:r>
            <a:endParaRPr lang="en-US" dirty="0" smtClean="0"/>
          </a:p>
          <a:p>
            <a:pPr>
              <a:buNone/>
            </a:pPr>
            <a:r>
              <a:rPr lang="en-US" dirty="0" smtClean="0"/>
              <a:t> </a:t>
            </a:r>
            <a:r>
              <a:rPr lang="en-US" dirty="0" smtClean="0"/>
              <a:t>  Major argument that more guns equals less violence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a:xfrm>
            <a:off x="457200" y="1219200"/>
            <a:ext cx="8229600" cy="5638800"/>
          </a:xfrm>
        </p:spPr>
        <p:txBody>
          <a:bodyPr/>
          <a:lstStyle/>
          <a:p>
            <a:pPr>
              <a:buNone/>
            </a:pPr>
            <a:r>
              <a:rPr lang="en-US" dirty="0" smtClean="0"/>
              <a:t>   Even though the second amendment states that people have guns for self-defense, it rarely happens. More people uses guns for violence, murders, and suicides rather then self-defense and that is what is wrong with the world today. With the Brady Bill and Assault Weapons Ban, is helping the world be safer ever since 1994 but the U.S sees </a:t>
            </a:r>
            <a:r>
              <a:rPr lang="en-US" dirty="0" smtClean="0"/>
              <a:t>that its not as safe as they want it and some feel that we need a better law.</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un_0109  print">
  <a:themeElements>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3E3E5C"/>
        </a:dk1>
        <a:lt1>
          <a:srgbClr val="FFFFFF"/>
        </a:lt1>
        <a:dk2>
          <a:srgbClr val="666699"/>
        </a:dk2>
        <a:lt2>
          <a:srgbClr val="CC0000"/>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Gun_0109  print</Template>
  <TotalTime>693</TotalTime>
  <Words>641</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Gun_0109  print</vt:lpstr>
      <vt:lpstr>Gun Control </vt:lpstr>
      <vt:lpstr>Overview</vt:lpstr>
      <vt:lpstr>2nd amendment</vt:lpstr>
      <vt:lpstr>Murder by Numbers</vt:lpstr>
      <vt:lpstr>Suicide</vt:lpstr>
      <vt:lpstr>The start</vt:lpstr>
      <vt:lpstr>Lower Rates</vt:lpstr>
      <vt:lpstr>The Future</vt:lpstr>
      <vt:lpstr>Recap</vt:lpstr>
      <vt:lpstr>Biblography</vt:lpstr>
    </vt:vector>
  </TitlesOfParts>
  <Company>Penn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jao5127</dc:creator>
  <cp:lastModifiedBy>Chelo</cp:lastModifiedBy>
  <cp:revision>21</cp:revision>
  <dcterms:created xsi:type="dcterms:W3CDTF">2009-11-09T20:22:22Z</dcterms:created>
  <dcterms:modified xsi:type="dcterms:W3CDTF">2009-11-11T13:42:23Z</dcterms:modified>
</cp:coreProperties>
</file>